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63" r:id="rId2"/>
    <p:sldId id="307" r:id="rId3"/>
    <p:sldId id="259" r:id="rId4"/>
    <p:sldId id="296" r:id="rId5"/>
    <p:sldId id="273" r:id="rId6"/>
    <p:sldId id="308" r:id="rId7"/>
    <p:sldId id="313" r:id="rId8"/>
    <p:sldId id="318" r:id="rId9"/>
    <p:sldId id="309" r:id="rId10"/>
    <p:sldId id="314" r:id="rId11"/>
    <p:sldId id="319" r:id="rId12"/>
    <p:sldId id="310" r:id="rId13"/>
    <p:sldId id="315" r:id="rId14"/>
    <p:sldId id="321" r:id="rId15"/>
    <p:sldId id="311" r:id="rId16"/>
    <p:sldId id="316" r:id="rId17"/>
    <p:sldId id="322" r:id="rId18"/>
    <p:sldId id="312" r:id="rId19"/>
    <p:sldId id="317" r:id="rId20"/>
    <p:sldId id="320" r:id="rId21"/>
    <p:sldId id="324" r:id="rId22"/>
    <p:sldId id="293" r:id="rId23"/>
    <p:sldId id="279" r:id="rId24"/>
    <p:sldId id="304" r:id="rId25"/>
    <p:sldId id="267" r:id="rId26"/>
    <p:sldId id="30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4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2" autoAdjust="0"/>
    <p:restoredTop sz="87092" autoAdjust="0"/>
  </p:normalViewPr>
  <p:slideViewPr>
    <p:cSldViewPr>
      <p:cViewPr varScale="1">
        <p:scale>
          <a:sx n="64" d="100"/>
          <a:sy n="64" d="100"/>
        </p:scale>
        <p:origin x="181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2BD61F-6700-4397-A693-B0150AF56BF6}" type="doc">
      <dgm:prSet loTypeId="urn:microsoft.com/office/officeart/2005/8/layout/cycle3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7DFFC77-6F2E-4F4B-B0D7-8C7CAF3C5A42}">
      <dgm:prSet phldrT="[Текст]"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низкий культурный уровень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FCA3BD4C-E93D-44D7-B1D2-4CFDE1CFC481}" type="parTrans" cxnId="{893A6B39-3C9E-446D-9269-C96CEACD1ECE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E17386-54E1-494B-95AC-D609ADBCCD69}" type="sibTrans" cxnId="{893A6B39-3C9E-446D-9269-C96CEACD1ECE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B87A1F2-E3B2-407B-8B5B-4FC6F67886FD}">
      <dgm:prSet phldrT="[Текст]"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отсутствие интеллектуаль-ных запросов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7EA8598-3D1E-4A75-8FF6-FE2CB57E065C}" type="parTrans" cxnId="{B751B843-C8F1-40A7-B0A7-81C628358A75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67F325-24EE-49D9-8C7E-43717A87D0EE}" type="sibTrans" cxnId="{B751B843-C8F1-40A7-B0A7-81C628358A75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0E7737-C543-41F6-BCC1-E166C34EDA57}">
      <dgm:prSet phldrT="[Текст]"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стремление к обогащению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CD858F9-F1FF-494E-BB1E-9D9AE5F33A47}" type="parTrans" cxnId="{2D24577B-C615-43B5-891D-09F282D94214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83363D-52C0-4C8B-9814-AC97B78002F4}" type="sibTrans" cxnId="{2D24577B-C615-43B5-891D-09F282D94214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41EF11-7028-47CC-955D-B68CBDFF0508}">
      <dgm:prSet phldrT="[Текст]"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отсутствие понятия о патриотизме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A33896F-3770-4535-A4DE-E3A436D89B8A}" type="parTrans" cxnId="{79BE2565-97E7-4753-B661-A88C13376C88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74B20A-2CD4-44B4-A696-53CD32F3D65A}" type="sibTrans" cxnId="{79BE2565-97E7-4753-B661-A88C13376C88}">
      <dgm:prSet/>
      <dgm:spPr/>
      <dgm:t>
        <a:bodyPr/>
        <a:lstStyle/>
        <a:p>
          <a:endParaRPr lang="ru-RU" sz="2400" b="1">
            <a:solidFill>
              <a:srgbClr val="1D3A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F417DB-F955-4BC7-BC4B-5F2D051908DD}">
      <dgm:prSet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нравственная нечистоплотность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EA745237-A1A3-4DFF-85B9-F90DE76E9AD6}" type="parTrans" cxnId="{82B4EDE7-EAC8-4109-B895-98C554A53AD8}">
      <dgm:prSet/>
      <dgm:spPr/>
      <dgm:t>
        <a:bodyPr/>
        <a:lstStyle/>
        <a:p>
          <a:endParaRPr lang="ru-RU"/>
        </a:p>
      </dgm:t>
    </dgm:pt>
    <dgm:pt modelId="{91AF0742-3E2D-4A7E-ADA7-859A20C18EAB}" type="sibTrans" cxnId="{82B4EDE7-EAC8-4109-B895-98C554A53AD8}">
      <dgm:prSet/>
      <dgm:spPr/>
      <dgm:t>
        <a:bodyPr/>
        <a:lstStyle/>
        <a:p>
          <a:endParaRPr lang="ru-RU"/>
        </a:p>
      </dgm:t>
    </dgm:pt>
    <dgm:pt modelId="{7A49FF7E-D050-4766-869D-3DA6F94AC5CC}">
      <dgm:prSet custT="1"/>
      <dgm:spPr/>
      <dgm:t>
        <a:bodyPr/>
        <a:lstStyle/>
        <a:p>
          <a:r>
            <a:rPr lang="ru-RU" sz="2400" b="1" smtClean="0">
              <a:latin typeface="Times New Roman" pitchFamily="18" charset="0"/>
              <a:cs typeface="Times New Roman" pitchFamily="18" charset="0"/>
            </a:rPr>
            <a:t>жестокость в обращении с крепостными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5E602DF-3538-4F1D-BE32-E742E9F552B9}" type="parTrans" cxnId="{294C0CFF-3B49-4118-A36C-1E6F873BB84E}">
      <dgm:prSet/>
      <dgm:spPr/>
      <dgm:t>
        <a:bodyPr/>
        <a:lstStyle/>
        <a:p>
          <a:endParaRPr lang="ru-RU"/>
        </a:p>
      </dgm:t>
    </dgm:pt>
    <dgm:pt modelId="{C85A0AC6-5ED9-4ADA-ADAF-518CD7A70B0F}" type="sibTrans" cxnId="{294C0CFF-3B49-4118-A36C-1E6F873BB84E}">
      <dgm:prSet/>
      <dgm:spPr/>
      <dgm:t>
        <a:bodyPr/>
        <a:lstStyle/>
        <a:p>
          <a:endParaRPr lang="ru-RU"/>
        </a:p>
      </dgm:t>
    </dgm:pt>
    <dgm:pt modelId="{36296566-A059-444E-9188-34F7016D2B7D}" type="pres">
      <dgm:prSet presAssocID="{F02BD61F-6700-4397-A693-B0150AF56BF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159BCE-433C-4956-A6FD-90AB7D262E64}" type="pres">
      <dgm:prSet presAssocID="{F02BD61F-6700-4397-A693-B0150AF56BF6}" presName="cycle" presStyleCnt="0"/>
      <dgm:spPr/>
      <dgm:t>
        <a:bodyPr/>
        <a:lstStyle/>
        <a:p>
          <a:endParaRPr lang="ru-RU"/>
        </a:p>
      </dgm:t>
    </dgm:pt>
    <dgm:pt modelId="{12E073B9-2E0A-4F80-B072-4EA4016A26D9}" type="pres">
      <dgm:prSet presAssocID="{97DFFC77-6F2E-4F4B-B0D7-8C7CAF3C5A42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DE149-095E-4522-8911-3CFE4990DEFF}" type="pres">
      <dgm:prSet presAssocID="{DFE17386-54E1-494B-95AC-D609ADBCCD69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6809D14-4771-4BF6-BCD6-05ED2A365F19}" type="pres">
      <dgm:prSet presAssocID="{5B87A1F2-E3B2-407B-8B5B-4FC6F67886FD}" presName="nodeFollowingNodes" presStyleLbl="node1" presStyleIdx="1" presStyleCnt="6" custScaleX="100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E06B7-219F-494F-818B-67594A966332}" type="pres">
      <dgm:prSet presAssocID="{6C0E7737-C543-41F6-BCC1-E166C34EDA57}" presName="nodeFollowingNodes" presStyleLbl="node1" presStyleIdx="2" presStyleCnt="6" custScaleX="91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160A8D-9243-47FA-9676-86A560E93CA5}" type="pres">
      <dgm:prSet presAssocID="{4AF417DB-F955-4BC7-BC4B-5F2D051908DD}" presName="nodeFollowingNodes" presStyleLbl="node1" presStyleIdx="3" presStyleCnt="6" custScaleX="123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02775F-8337-4D00-9D86-72A87F09C707}" type="pres">
      <dgm:prSet presAssocID="{7A49FF7E-D050-4766-869D-3DA6F94AC5CC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EC7E2-CEA6-41E5-B49E-D9296056A9BE}" type="pres">
      <dgm:prSet presAssocID="{1741EF11-7028-47CC-955D-B68CBDFF0508}" presName="nodeFollowingNodes" presStyleLbl="node1" presStyleIdx="5" presStyleCnt="6" custScaleX="9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E73CC4-C1E2-4B0F-957C-E67F2337E771}" type="presOf" srcId="{5B87A1F2-E3B2-407B-8B5B-4FC6F67886FD}" destId="{56809D14-4771-4BF6-BCD6-05ED2A365F19}" srcOrd="0" destOrd="0" presId="urn:microsoft.com/office/officeart/2005/8/layout/cycle3"/>
    <dgm:cxn modelId="{88FC4FF4-915D-403E-876B-55101AE299E1}" type="presOf" srcId="{6C0E7737-C543-41F6-BCC1-E166C34EDA57}" destId="{55FE06B7-219F-494F-818B-67594A966332}" srcOrd="0" destOrd="0" presId="urn:microsoft.com/office/officeart/2005/8/layout/cycle3"/>
    <dgm:cxn modelId="{893A6B39-3C9E-446D-9269-C96CEACD1ECE}" srcId="{F02BD61F-6700-4397-A693-B0150AF56BF6}" destId="{97DFFC77-6F2E-4F4B-B0D7-8C7CAF3C5A42}" srcOrd="0" destOrd="0" parTransId="{FCA3BD4C-E93D-44D7-B1D2-4CFDE1CFC481}" sibTransId="{DFE17386-54E1-494B-95AC-D609ADBCCD69}"/>
    <dgm:cxn modelId="{22A728D3-45F4-478F-8399-9150E8511C20}" type="presOf" srcId="{1741EF11-7028-47CC-955D-B68CBDFF0508}" destId="{9EAEC7E2-CEA6-41E5-B49E-D9296056A9BE}" srcOrd="0" destOrd="0" presId="urn:microsoft.com/office/officeart/2005/8/layout/cycle3"/>
    <dgm:cxn modelId="{FEBE0DED-ACFF-4458-AD50-2312AC549EF7}" type="presOf" srcId="{DFE17386-54E1-494B-95AC-D609ADBCCD69}" destId="{AA0DE149-095E-4522-8911-3CFE4990DEFF}" srcOrd="0" destOrd="0" presId="urn:microsoft.com/office/officeart/2005/8/layout/cycle3"/>
    <dgm:cxn modelId="{B751B843-C8F1-40A7-B0A7-81C628358A75}" srcId="{F02BD61F-6700-4397-A693-B0150AF56BF6}" destId="{5B87A1F2-E3B2-407B-8B5B-4FC6F67886FD}" srcOrd="1" destOrd="0" parTransId="{C7EA8598-3D1E-4A75-8FF6-FE2CB57E065C}" sibTransId="{AE67F325-24EE-49D9-8C7E-43717A87D0EE}"/>
    <dgm:cxn modelId="{549D0A05-D01C-46B1-917E-7FE4BD88D714}" type="presOf" srcId="{7A49FF7E-D050-4766-869D-3DA6F94AC5CC}" destId="{8D02775F-8337-4D00-9D86-72A87F09C707}" srcOrd="0" destOrd="0" presId="urn:microsoft.com/office/officeart/2005/8/layout/cycle3"/>
    <dgm:cxn modelId="{C4798605-0653-46B2-9121-39950E1421DA}" type="presOf" srcId="{4AF417DB-F955-4BC7-BC4B-5F2D051908DD}" destId="{0C160A8D-9243-47FA-9676-86A560E93CA5}" srcOrd="0" destOrd="0" presId="urn:microsoft.com/office/officeart/2005/8/layout/cycle3"/>
    <dgm:cxn modelId="{2D24577B-C615-43B5-891D-09F282D94214}" srcId="{F02BD61F-6700-4397-A693-B0150AF56BF6}" destId="{6C0E7737-C543-41F6-BCC1-E166C34EDA57}" srcOrd="2" destOrd="0" parTransId="{ACD858F9-F1FF-494E-BB1E-9D9AE5F33A47}" sibTransId="{F883363D-52C0-4C8B-9814-AC97B78002F4}"/>
    <dgm:cxn modelId="{79BE2565-97E7-4753-B661-A88C13376C88}" srcId="{F02BD61F-6700-4397-A693-B0150AF56BF6}" destId="{1741EF11-7028-47CC-955D-B68CBDFF0508}" srcOrd="5" destOrd="0" parTransId="{CA33896F-3770-4535-A4DE-E3A436D89B8A}" sibTransId="{4B74B20A-2CD4-44B4-A696-53CD32F3D65A}"/>
    <dgm:cxn modelId="{294C0CFF-3B49-4118-A36C-1E6F873BB84E}" srcId="{F02BD61F-6700-4397-A693-B0150AF56BF6}" destId="{7A49FF7E-D050-4766-869D-3DA6F94AC5CC}" srcOrd="4" destOrd="0" parTransId="{A5E602DF-3538-4F1D-BE32-E742E9F552B9}" sibTransId="{C85A0AC6-5ED9-4ADA-ADAF-518CD7A70B0F}"/>
    <dgm:cxn modelId="{EF8ECF4C-57D7-4BD2-8B82-1EE1D5CE679E}" type="presOf" srcId="{97DFFC77-6F2E-4F4B-B0D7-8C7CAF3C5A42}" destId="{12E073B9-2E0A-4F80-B072-4EA4016A26D9}" srcOrd="0" destOrd="0" presId="urn:microsoft.com/office/officeart/2005/8/layout/cycle3"/>
    <dgm:cxn modelId="{82B4EDE7-EAC8-4109-B895-98C554A53AD8}" srcId="{F02BD61F-6700-4397-A693-B0150AF56BF6}" destId="{4AF417DB-F955-4BC7-BC4B-5F2D051908DD}" srcOrd="3" destOrd="0" parTransId="{EA745237-A1A3-4DFF-85B9-F90DE76E9AD6}" sibTransId="{91AF0742-3E2D-4A7E-ADA7-859A20C18EAB}"/>
    <dgm:cxn modelId="{80A36768-4FC4-4590-ACB9-3E5846D70D41}" type="presOf" srcId="{F02BD61F-6700-4397-A693-B0150AF56BF6}" destId="{36296566-A059-444E-9188-34F7016D2B7D}" srcOrd="0" destOrd="0" presId="urn:microsoft.com/office/officeart/2005/8/layout/cycle3"/>
    <dgm:cxn modelId="{94C4250E-478C-426C-BAA8-F10823D66428}" type="presParOf" srcId="{36296566-A059-444E-9188-34F7016D2B7D}" destId="{D7159BCE-433C-4956-A6FD-90AB7D262E64}" srcOrd="0" destOrd="0" presId="urn:microsoft.com/office/officeart/2005/8/layout/cycle3"/>
    <dgm:cxn modelId="{35A6772C-9B3E-496E-BA9C-7F45900C25E5}" type="presParOf" srcId="{D7159BCE-433C-4956-A6FD-90AB7D262E64}" destId="{12E073B9-2E0A-4F80-B072-4EA4016A26D9}" srcOrd="0" destOrd="0" presId="urn:microsoft.com/office/officeart/2005/8/layout/cycle3"/>
    <dgm:cxn modelId="{56712A60-DEE0-44E1-AA3A-7F8E8C55B82E}" type="presParOf" srcId="{D7159BCE-433C-4956-A6FD-90AB7D262E64}" destId="{AA0DE149-095E-4522-8911-3CFE4990DEFF}" srcOrd="1" destOrd="0" presId="urn:microsoft.com/office/officeart/2005/8/layout/cycle3"/>
    <dgm:cxn modelId="{6358E748-3867-430D-A6E9-053F110C932C}" type="presParOf" srcId="{D7159BCE-433C-4956-A6FD-90AB7D262E64}" destId="{56809D14-4771-4BF6-BCD6-05ED2A365F19}" srcOrd="2" destOrd="0" presId="urn:microsoft.com/office/officeart/2005/8/layout/cycle3"/>
    <dgm:cxn modelId="{86F549C4-EA86-453B-B8A9-A29C3FE1809D}" type="presParOf" srcId="{D7159BCE-433C-4956-A6FD-90AB7D262E64}" destId="{55FE06B7-219F-494F-818B-67594A966332}" srcOrd="3" destOrd="0" presId="urn:microsoft.com/office/officeart/2005/8/layout/cycle3"/>
    <dgm:cxn modelId="{BBCABE35-EBD2-4EBA-91C8-4A7FA9732B0A}" type="presParOf" srcId="{D7159BCE-433C-4956-A6FD-90AB7D262E64}" destId="{0C160A8D-9243-47FA-9676-86A560E93CA5}" srcOrd="4" destOrd="0" presId="urn:microsoft.com/office/officeart/2005/8/layout/cycle3"/>
    <dgm:cxn modelId="{812E2E0D-996D-4746-8035-DC38BA8A3368}" type="presParOf" srcId="{D7159BCE-433C-4956-A6FD-90AB7D262E64}" destId="{8D02775F-8337-4D00-9D86-72A87F09C707}" srcOrd="5" destOrd="0" presId="urn:microsoft.com/office/officeart/2005/8/layout/cycle3"/>
    <dgm:cxn modelId="{EF5F4366-7673-44FD-9E38-5EBC607BC667}" type="presParOf" srcId="{D7159BCE-433C-4956-A6FD-90AB7D262E64}" destId="{9EAEC7E2-CEA6-41E5-B49E-D9296056A9B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DE149-095E-4522-8911-3CFE4990DEFF}">
      <dsp:nvSpPr>
        <dsp:cNvPr id="0" name=""/>
        <dsp:cNvSpPr/>
      </dsp:nvSpPr>
      <dsp:spPr>
        <a:xfrm>
          <a:off x="261432" y="104268"/>
          <a:ext cx="6635328" cy="6635328"/>
        </a:xfrm>
        <a:prstGeom prst="circularArrow">
          <a:avLst>
            <a:gd name="adj1" fmla="val 5274"/>
            <a:gd name="adj2" fmla="val 312630"/>
            <a:gd name="adj3" fmla="val 14245603"/>
            <a:gd name="adj4" fmla="val 17116802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073B9-2E0A-4F80-B072-4EA4016A26D9}">
      <dsp:nvSpPr>
        <dsp:cNvPr id="0" name=""/>
        <dsp:cNvSpPr/>
      </dsp:nvSpPr>
      <dsp:spPr>
        <a:xfrm>
          <a:off x="2330243" y="112756"/>
          <a:ext cx="2497705" cy="12488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низкий культурный уровень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91207" y="173720"/>
        <a:ext cx="2375777" cy="1126924"/>
      </dsp:txXfrm>
    </dsp:sp>
    <dsp:sp modelId="{56809D14-4771-4BF6-BCD6-05ED2A365F19}">
      <dsp:nvSpPr>
        <dsp:cNvPr id="0" name=""/>
        <dsp:cNvSpPr/>
      </dsp:nvSpPr>
      <dsp:spPr>
        <a:xfrm>
          <a:off x="4655331" y="1458665"/>
          <a:ext cx="2509894" cy="1248852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отсутствие интеллектуаль-ных запросов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16295" y="1519629"/>
        <a:ext cx="2387966" cy="1126924"/>
      </dsp:txXfrm>
    </dsp:sp>
    <dsp:sp modelId="{55FE06B7-219F-494F-818B-67594A966332}">
      <dsp:nvSpPr>
        <dsp:cNvPr id="0" name=""/>
        <dsp:cNvSpPr/>
      </dsp:nvSpPr>
      <dsp:spPr>
        <a:xfrm>
          <a:off x="4761571" y="4150481"/>
          <a:ext cx="2297414" cy="1248852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стремление к обогащению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22535" y="4211445"/>
        <a:ext cx="2175486" cy="1126924"/>
      </dsp:txXfrm>
    </dsp:sp>
    <dsp:sp modelId="{0C160A8D-9243-47FA-9676-86A560E93CA5}">
      <dsp:nvSpPr>
        <dsp:cNvPr id="0" name=""/>
        <dsp:cNvSpPr/>
      </dsp:nvSpPr>
      <dsp:spPr>
        <a:xfrm>
          <a:off x="2036376" y="5496390"/>
          <a:ext cx="3085441" cy="1248852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нравственная нечистоплотность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97340" y="5557354"/>
        <a:ext cx="2963513" cy="1126924"/>
      </dsp:txXfrm>
    </dsp:sp>
    <dsp:sp modelId="{8D02775F-8337-4D00-9D86-72A87F09C707}">
      <dsp:nvSpPr>
        <dsp:cNvPr id="0" name=""/>
        <dsp:cNvSpPr/>
      </dsp:nvSpPr>
      <dsp:spPr>
        <a:xfrm>
          <a:off x="-937" y="4150481"/>
          <a:ext cx="2497705" cy="1248852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жестокость в обращении с крепостными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027" y="4211445"/>
        <a:ext cx="2375777" cy="1126924"/>
      </dsp:txXfrm>
    </dsp:sp>
    <dsp:sp modelId="{9EAEC7E2-CEA6-41E5-B49E-D9296056A9BE}">
      <dsp:nvSpPr>
        <dsp:cNvPr id="0" name=""/>
        <dsp:cNvSpPr/>
      </dsp:nvSpPr>
      <dsp:spPr>
        <a:xfrm>
          <a:off x="99407" y="1458665"/>
          <a:ext cx="2297015" cy="1248852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отсутствие понятия о патриотизме 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0371" y="1519629"/>
        <a:ext cx="2175087" cy="1126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ED467-C674-4C59-8B82-F43E55BE3F7C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6ED1B-F23A-4668-A085-BB09C2DC6F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675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15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46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04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3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44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65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2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0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93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0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54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66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25.xml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18" Type="http://schemas.microsoft.com/office/2007/relationships/diagramDrawing" Target="../diagrams/drawing1.xml"/><Relationship Id="rId3" Type="http://schemas.openxmlformats.org/officeDocument/2006/relationships/image" Target="../media/image31.jpeg"/><Relationship Id="rId7" Type="http://schemas.openxmlformats.org/officeDocument/2006/relationships/hyperlink" Target="http://static-p4.fotolia.com/jpg/00/09/44/85/400_F_9448565_jVFmd0eJKXepv105HZXNGVx7oVVpm9wL.jpg" TargetMode="External"/><Relationship Id="rId12" Type="http://schemas.openxmlformats.org/officeDocument/2006/relationships/image" Target="../media/image39.jpeg"/><Relationship Id="rId17" Type="http://schemas.openxmlformats.org/officeDocument/2006/relationships/diagramColors" Target="../diagrams/colors1.xml"/><Relationship Id="rId2" Type="http://schemas.openxmlformats.org/officeDocument/2006/relationships/image" Target="../media/image30.jpe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8.jpeg"/><Relationship Id="rId5" Type="http://schemas.openxmlformats.org/officeDocument/2006/relationships/image" Target="../media/image33.pn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37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Relationship Id="rId14" Type="http://schemas.openxmlformats.org/officeDocument/2006/relationships/diagramData" Target="../diagrams/data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24" y="4172349"/>
            <a:ext cx="1377687" cy="1747466"/>
          </a:xfrm>
          <a:prstGeom prst="ellipse">
            <a:avLst/>
          </a:prstGeom>
          <a:ln w="1016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8542" y="836712"/>
            <a:ext cx="798470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dirty="0" smtClean="0"/>
              <a:t>«</a:t>
            </a:r>
            <a:r>
              <a:rPr lang="ru-RU" sz="4000" dirty="0"/>
              <a:t>Образы помещиков в поэме Н.В. Гоголя «Мертвые души»»</a:t>
            </a:r>
          </a:p>
          <a:p>
            <a:r>
              <a:rPr lang="ru-RU" sz="4000" i="1" dirty="0"/>
              <a:t> </a:t>
            </a:r>
            <a:endParaRPr lang="ru-RU" sz="4000" dirty="0"/>
          </a:p>
          <a:p>
            <a:pPr algn="ctr"/>
            <a:endParaRPr lang="ru-RU" sz="40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2501" y="2160151"/>
            <a:ext cx="72795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i="1" spc="150" dirty="0">
                <a:ln w="11430"/>
                <a:solidFill>
                  <a:srgbClr val="420000"/>
                </a:solidFill>
                <a:latin typeface="Segoe Script" panose="020B0504020000000003" pitchFamily="34" charset="0"/>
              </a:rPr>
              <a:t>Галерея образов помещиков в поэме Н.В. Гоголя «Мёртвые души»</a:t>
            </a:r>
            <a:endParaRPr lang="ru-RU" sz="2800" b="1" i="1" cap="none" spc="150" dirty="0">
              <a:ln w="11430"/>
              <a:solidFill>
                <a:srgbClr val="420000"/>
              </a:solidFill>
              <a:latin typeface="Segoe Script" panose="020B05040200000000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4305719"/>
            <a:ext cx="5161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“Бывает время, когда нельзя устремить общество или даже все поколение к прекрасному, пока не покажешь всю глубину его настоящей мерзости”. </a:t>
            </a:r>
            <a:endParaRPr lang="ru-RU" sz="2400" dirty="0" smtClean="0"/>
          </a:p>
          <a:p>
            <a:pPr algn="r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anose="020B0603050302020204" pitchFamily="34" charset="0"/>
              </a:rPr>
              <a:t>Н.В. Гоголь</a:t>
            </a:r>
            <a:endParaRPr lang="ru-RU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khive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анализа образов помещиков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1) Портретная характеристика.</a:t>
            </a:r>
            <a:br>
              <a:rPr lang="ru-RU" dirty="0"/>
            </a:br>
            <a:r>
              <a:rPr lang="ru-RU" dirty="0"/>
              <a:t>2 Изображение помещичьей усадьбы и отражение в ней характера героя.</a:t>
            </a:r>
            <a:br>
              <a:rPr lang="ru-RU" dirty="0"/>
            </a:br>
            <a:r>
              <a:rPr lang="ru-RU" dirty="0"/>
              <a:t>3) Роль интерьера.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4) Отношение героя к хозяйству, крестьянам, сфера интересов.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) Речевая манера и отражение в ней характера героя.</a:t>
            </a:r>
            <a:br>
              <a:rPr lang="ru-RU" dirty="0"/>
            </a:br>
            <a:r>
              <a:rPr lang="ru-RU" dirty="0"/>
              <a:t>6) Отношение к продаже мертвых душ.</a:t>
            </a:r>
            <a:br>
              <a:rPr lang="ru-RU" dirty="0"/>
            </a:br>
            <a:r>
              <a:rPr lang="ru-RU" dirty="0"/>
              <a:t>7) Каков герой?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544" y="260648"/>
            <a:ext cx="7540398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rchCTT" pitchFamily="2" charset="0"/>
              </a:rPr>
              <a:t>Галерея портретов </a:t>
            </a:r>
          </a:p>
          <a:p>
            <a:pPr algn="ctr"/>
            <a:r>
              <a:rPr lang="ru-RU" sz="6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rchCTT" pitchFamily="2" charset="0"/>
              </a:rPr>
              <a:t>помещиков</a:t>
            </a:r>
          </a:p>
          <a:p>
            <a:pPr algn="ctr"/>
            <a:r>
              <a:rPr lang="ru-RU" sz="6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rchCTT" pitchFamily="2" charset="0"/>
              </a:rPr>
              <a:t>в поэме </a:t>
            </a:r>
            <a:r>
              <a:rPr lang="ru-RU" sz="6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rchCTT" pitchFamily="2" charset="0"/>
              </a:rPr>
              <a:t> Гоголя</a:t>
            </a:r>
            <a:endParaRPr lang="ru-RU" sz="6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rch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30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352928" cy="4525963"/>
          </a:xfrm>
        </p:spPr>
        <p:txBody>
          <a:bodyPr>
            <a:normAutofit/>
          </a:bodyPr>
          <a:lstStyle/>
          <a:p>
            <a:pPr marL="0" indent="457200">
              <a:spcBef>
                <a:spcPts val="0"/>
              </a:spcBef>
              <a:buNone/>
            </a:pPr>
            <a:r>
              <a:rPr lang="ru-RU" dirty="0" err="1">
                <a:solidFill>
                  <a:srgbClr val="C00000"/>
                </a:solidFill>
              </a:rPr>
              <a:t>Галере́я</a:t>
            </a:r>
            <a:r>
              <a:rPr lang="ru-RU" dirty="0"/>
              <a:t> (фр. </a:t>
            </a:r>
            <a:r>
              <a:rPr lang="ru-RU" dirty="0" err="1"/>
              <a:t>galerie</a:t>
            </a:r>
            <a:r>
              <a:rPr lang="ru-RU" dirty="0"/>
              <a:t>, от итал. </a:t>
            </a:r>
            <a:r>
              <a:rPr lang="ru-RU" dirty="0" err="1"/>
              <a:t>galleria</a:t>
            </a:r>
            <a:r>
              <a:rPr lang="ru-RU" dirty="0"/>
              <a:t>) — вытянутое в длину крытое помещение или переход между частями здания или соседними зданиями</a:t>
            </a:r>
            <a:r>
              <a:rPr lang="ru-RU" dirty="0" smtClean="0"/>
              <a:t>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dirty="0"/>
              <a:t>Слово “галерея” в переносном значении имеет значение “длинный ряд, вереница типов</a:t>
            </a:r>
            <a:r>
              <a:rPr lang="ru-RU" dirty="0" smtClean="0"/>
              <a:t>”.</a:t>
            </a:r>
          </a:p>
          <a:p>
            <a:pPr marL="0" indent="457200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6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сканирование000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908720"/>
            <a:ext cx="1812319" cy="2376264"/>
          </a:xfrm>
          <a:prstGeom prst="rect">
            <a:avLst/>
          </a:prstGeom>
          <a:ln>
            <a:noFill/>
          </a:ln>
          <a:effectLst>
            <a:glow rad="228600">
              <a:schemeClr val="tx2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Скругленный прямоугольник 17">
            <a:hlinkClick r:id="rId3" action="ppaction://hlinksldjump"/>
          </p:cNvPr>
          <p:cNvSpPr/>
          <p:nvPr/>
        </p:nvSpPr>
        <p:spPr>
          <a:xfrm>
            <a:off x="755576" y="2708920"/>
            <a:ext cx="1800200" cy="5760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Манилов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2 глава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704" y="2996952"/>
            <a:ext cx="489654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Маршрут</a:t>
            </a:r>
            <a:r>
              <a:rPr lang="en-US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героя</a:t>
            </a:r>
            <a:endParaRPr lang="ru-RU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Picture 4" descr="сканировани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35896" y="620688"/>
            <a:ext cx="1800200" cy="2319264"/>
          </a:xfrm>
          <a:prstGeom prst="rect">
            <a:avLst/>
          </a:prstGeom>
          <a:ln>
            <a:noFill/>
          </a:ln>
          <a:effectLst>
            <a:glow rad="228600">
              <a:schemeClr val="tx2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Копия сканирование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44208" y="908720"/>
            <a:ext cx="1788032" cy="2318457"/>
          </a:xfrm>
          <a:prstGeom prst="rect">
            <a:avLst/>
          </a:prstGeom>
          <a:ln>
            <a:noFill/>
          </a:ln>
          <a:effectLst>
            <a:glow rad="228600">
              <a:schemeClr val="tx2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 descr="сканирование000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82662" y="3691072"/>
            <a:ext cx="1584176" cy="2249319"/>
          </a:xfrm>
          <a:prstGeom prst="rect">
            <a:avLst/>
          </a:prstGeom>
          <a:ln>
            <a:noFill/>
          </a:ln>
          <a:effectLst>
            <a:glow rad="228600">
              <a:schemeClr val="tx2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Копия сканирование000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381638" y="3619370"/>
            <a:ext cx="1728191" cy="2232247"/>
          </a:xfrm>
          <a:prstGeom prst="rect">
            <a:avLst/>
          </a:prstGeom>
          <a:ln>
            <a:noFill/>
          </a:ln>
          <a:effectLst>
            <a:glow rad="228600">
              <a:schemeClr val="tx2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Скругленный прямоугольник 18">
            <a:hlinkClick r:id="rId8" action="ppaction://hlinksldjump"/>
          </p:cNvPr>
          <p:cNvSpPr/>
          <p:nvPr/>
        </p:nvSpPr>
        <p:spPr>
          <a:xfrm>
            <a:off x="5723854" y="5940391"/>
            <a:ext cx="1584177" cy="5760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Собакевич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5 глава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>
            <a:hlinkClick r:id="rId9" action="ppaction://hlinksldjump"/>
          </p:cNvPr>
          <p:cNvSpPr/>
          <p:nvPr/>
        </p:nvSpPr>
        <p:spPr>
          <a:xfrm>
            <a:off x="2432150" y="5851617"/>
            <a:ext cx="1728192" cy="5081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Плюшкин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6 глава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>
            <a:hlinkClick r:id="rId3" action="ppaction://hlinksldjump"/>
          </p:cNvPr>
          <p:cNvSpPr/>
          <p:nvPr/>
        </p:nvSpPr>
        <p:spPr>
          <a:xfrm>
            <a:off x="6444208" y="2636912"/>
            <a:ext cx="1800200" cy="5760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</a:rPr>
              <a:t>Ноздрёв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4 глава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2" name="Скругленный прямоугольник 21">
            <a:hlinkClick r:id="rId3" action="ppaction://hlinksldjump"/>
          </p:cNvPr>
          <p:cNvSpPr/>
          <p:nvPr/>
        </p:nvSpPr>
        <p:spPr>
          <a:xfrm>
            <a:off x="3635896" y="2348880"/>
            <a:ext cx="1800200" cy="5760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Коробочка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3 глава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Стрелка углом 2"/>
          <p:cNvSpPr/>
          <p:nvPr/>
        </p:nvSpPr>
        <p:spPr>
          <a:xfrm>
            <a:off x="2555775" y="548680"/>
            <a:ext cx="1077051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углом 12"/>
          <p:cNvSpPr/>
          <p:nvPr/>
        </p:nvSpPr>
        <p:spPr>
          <a:xfrm>
            <a:off x="5436095" y="548680"/>
            <a:ext cx="957833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flipH="1" flipV="1">
            <a:off x="7378616" y="3369253"/>
            <a:ext cx="668804" cy="12241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180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углом 22"/>
          <p:cNvSpPr/>
          <p:nvPr/>
        </p:nvSpPr>
        <p:spPr>
          <a:xfrm flipH="1" flipV="1">
            <a:off x="4397013" y="5255133"/>
            <a:ext cx="1203404" cy="1057207"/>
          </a:xfrm>
          <a:prstGeom prst="bentArrow">
            <a:avLst>
              <a:gd name="adj1" fmla="val 25000"/>
              <a:gd name="adj2" fmla="val 3440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57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81136"/>
            <a:ext cx="61926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532857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Помещик Манилов – 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бесплодный мечтатель и фантазёр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64163" y="980729"/>
            <a:ext cx="7825465" cy="4248471"/>
            <a:chOff x="174188" y="1518806"/>
            <a:chExt cx="7825465" cy="3637986"/>
          </a:xfrm>
        </p:grpSpPr>
        <p:pic>
          <p:nvPicPr>
            <p:cNvPr id="9" name="Рисунок 8" descr="3.jpg"/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4188" y="1518806"/>
              <a:ext cx="2700000" cy="3637986"/>
            </a:xfrm>
            <a:prstGeom prst="rect">
              <a:avLst/>
            </a:prstGeom>
          </p:spPr>
        </p:pic>
        <p:pic>
          <p:nvPicPr>
            <p:cNvPr id="10" name="Рисунок 9" descr="4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987824" y="1556792"/>
              <a:ext cx="2291164" cy="3600000"/>
            </a:xfrm>
            <a:prstGeom prst="rect">
              <a:avLst/>
            </a:prstGeom>
          </p:spPr>
        </p:pic>
        <p:pic>
          <p:nvPicPr>
            <p:cNvPr id="11" name="Рисунок 10" descr="15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088" y="1556792"/>
              <a:ext cx="2635565" cy="36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835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76672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Вопросы для </a:t>
            </a:r>
            <a:r>
              <a:rPr lang="ru-RU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учащихся</a:t>
            </a:r>
            <a:endParaRPr lang="ru-RU" sz="3200" b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540" y="1196752"/>
            <a:ext cx="8316924" cy="113306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/>
              <a:t>1.</a:t>
            </a:r>
            <a:r>
              <a:rPr lang="ru-RU" sz="2400" b="1" i="1" dirty="0"/>
              <a:t> </a:t>
            </a:r>
            <a:r>
              <a:rPr lang="ru-RU" sz="2400" b="1" dirty="0"/>
              <a:t>Что скрывается за улыбчивостью Манилова? Как сам автор характеризует героя?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1540" y="2493609"/>
            <a:ext cx="831692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/>
              <a:t>2. С </a:t>
            </a:r>
            <a:r>
              <a:rPr lang="ru-RU" sz="2400" b="1" dirty="0"/>
              <a:t>помощью каких деталей Гоголь придаёт комическую окраску образам своих персонажей?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548" y="3810264"/>
            <a:ext cx="8303916" cy="11330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/>
              <a:t>3. </a:t>
            </a:r>
            <a:r>
              <a:rPr lang="ru-RU" sz="2400" b="1" dirty="0"/>
              <a:t>Что же главное в Манилове? Какая деталь в описании героя является </a:t>
            </a:r>
            <a:r>
              <a:rPr lang="ru-RU" sz="2400" b="1" dirty="0" smtClean="0"/>
              <a:t>преобладающей?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548" y="5057512"/>
            <a:ext cx="823190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400" b="1" dirty="0" smtClean="0"/>
              <a:t>4. Какова </a:t>
            </a:r>
            <a:r>
              <a:rPr lang="ru-RU" sz="2400" b="1" dirty="0"/>
              <a:t>отличительная черта Манилова?</a:t>
            </a:r>
            <a:endParaRPr lang="ru-RU" sz="2400" b="1" dirty="0">
              <a:solidFill>
                <a:srgbClr val="4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704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290109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1.Приятная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маниловская улыбка для всех – это признак глубокого равнодушия ко всему окружающему; такие люди не способны испытывать гнев, скорбь, радость.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423350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Составной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частью гоголевского портретного рисунка являются позы, одежда, движения, жесты, мимика. С их помощью писатель усиливает комическую окраску образов, раскрывает подлинную сущность героя.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864367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3. Тема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сахара и сладости, автор своими сравнениями добивается того, что у читателя появляется чувство, близкое к физическому отвращению.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98943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4. Главная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его психологическая черта – желание всем и всегда нравиться.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409753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Проверьте себя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3809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33123" y="332656"/>
            <a:ext cx="62979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 2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5521384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2060"/>
                </a:solidFill>
                <a:cs typeface="Arial" charset="0"/>
              </a:rPr>
              <a:t>«Дубинноголовая» помещица Коробочка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39552" y="980728"/>
            <a:ext cx="7820810" cy="4176464"/>
            <a:chOff x="179512" y="1556792"/>
            <a:chExt cx="8180850" cy="3639600"/>
          </a:xfrm>
        </p:grpSpPr>
        <p:pic>
          <p:nvPicPr>
            <p:cNvPr id="9" name="Рисунок 8" descr="7.jp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79512" y="1556792"/>
              <a:ext cx="2211563" cy="3639600"/>
            </a:xfrm>
            <a:prstGeom prst="rect">
              <a:avLst/>
            </a:prstGeom>
          </p:spPr>
        </p:pic>
        <p:pic>
          <p:nvPicPr>
            <p:cNvPr id="10" name="Рисунок 9" descr="6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580112" y="1556792"/>
              <a:ext cx="2780250" cy="3639600"/>
            </a:xfrm>
            <a:prstGeom prst="rect">
              <a:avLst/>
            </a:prstGeom>
          </p:spPr>
        </p:pic>
        <p:pic>
          <p:nvPicPr>
            <p:cNvPr id="11" name="Рисунок 10" descr="чичиков у коробочки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555776" y="1556792"/>
              <a:ext cx="2920667" cy="363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642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5220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Вопросы для </a:t>
            </a:r>
            <a:r>
              <a:rPr lang="ru-RU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учащихся</a:t>
            </a:r>
            <a:endParaRPr lang="ru-RU" sz="3200" b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5" y="1749539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787" y="2492896"/>
            <a:ext cx="789164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txBody>
          <a:bodyPr wrap="square">
            <a:spAutoFit/>
          </a:bodyPr>
          <a:lstStyle/>
          <a:p>
            <a:r>
              <a:rPr lang="ru-RU" sz="2800" b="1" dirty="0" smtClean="0"/>
              <a:t>2. Какие черты характера Коробочки выявились в сцене торга?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721" y="3861048"/>
            <a:ext cx="791671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/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/>
              <a:t>3. Как </a:t>
            </a:r>
            <a:r>
              <a:rPr lang="ru-RU" sz="2800" b="1" dirty="0"/>
              <a:t>называется такой приём изображения сути героя через его имя?</a:t>
            </a:r>
            <a:endParaRPr lang="ru-RU" sz="2800" b="1" dirty="0">
              <a:solidFill>
                <a:srgbClr val="4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5" y="1209576"/>
            <a:ext cx="799288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333333"/>
              </a:solidFill>
              <a:latin typeface="Helvetica Neue"/>
            </a:endParaRPr>
          </a:p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1. Во </a:t>
            </a:r>
            <a:r>
              <a:rPr lang="ru-RU" sz="2800" b="1" dirty="0">
                <a:solidFill>
                  <a:srgbClr val="333333"/>
                </a:solidFill>
                <a:latin typeface="Helvetica Neue"/>
              </a:rPr>
              <a:t>что превратилась душа Коробочки? 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8789" y="5096847"/>
            <a:ext cx="7891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4. Почему</a:t>
            </a:r>
            <a:r>
              <a:rPr lang="ru-RU" sz="2400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 по-вашему, в галерее «мужских» портретов, Настасья Петровна – единственная женщина? 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0863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76672"/>
            <a:ext cx="5580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333333"/>
                </a:solidFill>
                <a:latin typeface="Helvetica Neue"/>
              </a:rPr>
              <a:t>Проверьте себя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7300" y="2318182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2. </a:t>
            </a:r>
            <a:r>
              <a:rPr lang="ru-RU" sz="2800" b="1" dirty="0"/>
              <a:t>Тупо, непоколебимо, убеждённо Коробочка делает своё дело – продаёт, ест, спит, копит, копит, копит…”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7300" y="1727133"/>
            <a:ext cx="4525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1. В коробочку.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972" y="3831431"/>
            <a:ext cx="4445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3. Говорящие фамилии.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972" y="4474689"/>
            <a:ext cx="72948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4. Страшнее </a:t>
            </a:r>
            <a:r>
              <a:rPr lang="ru-RU" sz="2800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во стократ, когда пороком изуродована женщина, чьё главное предназначение – дарить жизнь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8989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58339" y="332656"/>
            <a:ext cx="4753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№3.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91016" y="1196752"/>
            <a:ext cx="8390190" cy="3600400"/>
            <a:chOff x="-1766" y="2060847"/>
            <a:chExt cx="8390190" cy="3672409"/>
          </a:xfrm>
        </p:grpSpPr>
        <p:pic>
          <p:nvPicPr>
            <p:cNvPr id="8" name="Рисунок 7" descr="9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5868144" y="2060848"/>
              <a:ext cx="2520280" cy="3672408"/>
            </a:xfrm>
            <a:prstGeom prst="rect">
              <a:avLst/>
            </a:prstGeom>
          </p:spPr>
        </p:pic>
        <p:pic>
          <p:nvPicPr>
            <p:cNvPr id="9" name="Рисунок 8" descr="21.jp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-1766" y="2060847"/>
              <a:ext cx="2845574" cy="3672409"/>
            </a:xfrm>
            <a:prstGeom prst="rect">
              <a:avLst/>
            </a:prstGeom>
          </p:spPr>
        </p:pic>
        <p:pic>
          <p:nvPicPr>
            <p:cNvPr id="10" name="Рисунок 9" descr="Чичиков и Ноздрёв.jpg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2915816" y="2060848"/>
              <a:ext cx="2852558" cy="3672408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539552" y="5373216"/>
            <a:ext cx="78488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002060"/>
                </a:solidFill>
                <a:cs typeface="Arial" charset="0"/>
              </a:rPr>
              <a:t>Ноздрёв</a:t>
            </a:r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 был в некотором отношении исторический человек</a:t>
            </a:r>
            <a:endParaRPr lang="ru-RU" sz="2400" b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2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04664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Вопросы для </a:t>
            </a:r>
            <a:r>
              <a:rPr lang="ru-RU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учащихся</a:t>
            </a:r>
            <a:endParaRPr lang="ru-RU" sz="3200" b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32307"/>
            <a:ext cx="813690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ru-RU" sz="2400" b="1" dirty="0" smtClean="0"/>
              <a:t>1. Почему </a:t>
            </a:r>
            <a:r>
              <a:rPr lang="ru-RU" sz="2400" b="1" dirty="0" err="1" smtClean="0"/>
              <a:t>Ноздрёв</a:t>
            </a:r>
            <a:r>
              <a:rPr lang="ru-RU" sz="2400" b="1" dirty="0" smtClean="0"/>
              <a:t> </a:t>
            </a:r>
            <a:r>
              <a:rPr lang="ru-RU" sz="2400" b="1" dirty="0"/>
              <a:t>– герой без развития?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5" y="3859743"/>
            <a:ext cx="813690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3. Как </a:t>
            </a:r>
            <a:r>
              <a:rPr lang="ru-RU" sz="2400" dirty="0"/>
              <a:t>образ жизни этого героя отражается в его речи?</a:t>
            </a:r>
            <a:endParaRPr lang="ru-RU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308491"/>
            <a:ext cx="8136904" cy="83099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2. Чем </a:t>
            </a:r>
            <a:r>
              <a:rPr lang="ru-RU" sz="2400" dirty="0"/>
              <a:t>Ноздрев существенно отличается от предшествующих помещиков?</a:t>
            </a:r>
            <a:endParaRPr lang="ru-RU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789760"/>
            <a:ext cx="813690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4. С </a:t>
            </a:r>
            <a:r>
              <a:rPr lang="ru-RU" sz="2400" dirty="0"/>
              <a:t>помощью какой детали Гоголь подчеркивает родство Ноздрева со своими собаками?</a:t>
            </a:r>
            <a:endParaRPr lang="ru-RU" sz="2400" dirty="0">
              <a:solidFill>
                <a:srgbClr val="4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56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660" y="745247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1.Активность Ноздрева несёт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разрушительный характер, она не имеет никакой цели, она никому не приносит пользы. Это активность человека, который свободен от всяких обязанностей что - либо создавать, добиваться реальных результатов своей деятельности. С одинаковой легкостью Ноздрев как начинает любое свое предприятие, так и бросает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его.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4660" y="3422903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Он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деятелен и активен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7052" y="3979510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3.Доминирует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лексика из жаргона картежников, завсегдатаев трактиров и «героев» ярмарок»: «продулся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впрах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»,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убухал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4 рысаков», «все спустил», «просадил»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4660" y="5320947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4. «Чуткий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нос его слышал за несколько десятков верст, где была ярмарка со всякими съездами и балами».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188640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Проверь себя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1553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47764" y="404664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544" y="5157192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Собакевич.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«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Он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был похож на средней величины медведя…Кулак! Да ещё и бестия в придачу»  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1520" y="927884"/>
            <a:ext cx="8258924" cy="4067490"/>
            <a:chOff x="431032" y="2165664"/>
            <a:chExt cx="8258924" cy="3672408"/>
          </a:xfrm>
        </p:grpSpPr>
        <p:pic>
          <p:nvPicPr>
            <p:cNvPr id="6" name="Рисунок 5" descr="собакевич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431032" y="2165664"/>
              <a:ext cx="3024336" cy="3657990"/>
            </a:xfrm>
            <a:prstGeom prst="rect">
              <a:avLst/>
            </a:prstGeom>
          </p:spPr>
        </p:pic>
        <p:pic>
          <p:nvPicPr>
            <p:cNvPr id="7" name="Рисунок 6" descr="22.jp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6263680" y="2165664"/>
              <a:ext cx="2426276" cy="3672408"/>
            </a:xfrm>
            <a:prstGeom prst="rect">
              <a:avLst/>
            </a:prstGeom>
          </p:spPr>
        </p:pic>
        <p:pic>
          <p:nvPicPr>
            <p:cNvPr id="8" name="Рисунок 7" descr="собакевич и его жена.jpg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3599384" y="2165664"/>
              <a:ext cx="2520280" cy="3662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70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04664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Вопросы для </a:t>
            </a:r>
            <a:r>
              <a:rPr lang="ru-RU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учащихся</a:t>
            </a:r>
            <a:endParaRPr lang="ru-RU" sz="3200" b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67076"/>
            <a:ext cx="734481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r>
              <a:rPr lang="ru-RU" sz="2400" dirty="0"/>
              <a:t>Какие интересы и стремления Собакевича раскрываются в </a:t>
            </a:r>
            <a:r>
              <a:rPr lang="ru-RU" sz="2400" dirty="0" smtClean="0"/>
              <a:t>сцене торга с Чичиковым?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492896"/>
            <a:ext cx="734481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/>
              <a:t>Можно ли из </a:t>
            </a:r>
            <a:r>
              <a:rPr lang="ru-RU" sz="2400" dirty="0" smtClean="0"/>
              <a:t>всех </a:t>
            </a:r>
            <a:r>
              <a:rPr lang="ru-RU" sz="2400" dirty="0"/>
              <a:t>фактов сделать вывод, что Собакевич заботится о своих крестьянах?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221088"/>
            <a:ext cx="734481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А как Собакевич </a:t>
            </a:r>
            <a:r>
              <a:rPr lang="ru-RU" sz="2400" dirty="0"/>
              <a:t>относится </a:t>
            </a:r>
            <a:r>
              <a:rPr lang="ru-RU" sz="2400" dirty="0" smtClean="0"/>
              <a:t>к </a:t>
            </a:r>
            <a:r>
              <a:rPr lang="ru-RU" sz="2400" dirty="0"/>
              <a:t>людям своего </a:t>
            </a:r>
            <a:r>
              <a:rPr lang="ru-RU" sz="2400" dirty="0" smtClean="0"/>
              <a:t>круга?</a:t>
            </a:r>
            <a:endParaRPr lang="ru-RU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68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Проверь себя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9288" y="990849"/>
            <a:ext cx="8227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1. Главная </a:t>
            </a: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цель жизни Собакевича – нажива. Он готов торговаться чем угодно и за мертвую душу запрашивает сто рублей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288" y="2270524"/>
            <a:ext cx="8227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2.Гоголь </a:t>
            </a: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сам в авторской характеристике указывает, что Собакевич «не обижает» крестьян, потому что это ему выгодно. Он дерет с крестьян три шкуры. Ему мало барщины, он по 500 рублей оброка требует с крестьянина.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8820" y="4437112"/>
            <a:ext cx="8227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3. Собакевич </a:t>
            </a: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ненавидит всех людей. Можно привести в пример отзыв Собакевича о чиновниках города. Собакевич – это кулак, он готов каждому наступить на ногу, зажать, задавить человека.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5764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11960" y="260648"/>
            <a:ext cx="109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№5.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4818" y="5498068"/>
            <a:ext cx="76642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Плюшкин -«прореха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на человечестве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»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39552" y="1052736"/>
            <a:ext cx="7813955" cy="4176464"/>
            <a:chOff x="323528" y="1628800"/>
            <a:chExt cx="7813955" cy="3672408"/>
          </a:xfrm>
        </p:grpSpPr>
        <p:pic>
          <p:nvPicPr>
            <p:cNvPr id="6" name="Рисунок 5" descr="13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323528" y="1656113"/>
              <a:ext cx="2232248" cy="3617782"/>
            </a:xfrm>
            <a:prstGeom prst="rect">
              <a:avLst/>
            </a:prstGeom>
          </p:spPr>
        </p:pic>
        <p:pic>
          <p:nvPicPr>
            <p:cNvPr id="7" name="Рисунок 6" descr="12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843808" y="1661608"/>
              <a:ext cx="2621009" cy="3639600"/>
            </a:xfrm>
            <a:prstGeom prst="rect">
              <a:avLst/>
            </a:prstGeom>
          </p:spPr>
        </p:pic>
        <p:pic>
          <p:nvPicPr>
            <p:cNvPr id="8" name="Рисунок 7" descr="16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724128" y="1628800"/>
              <a:ext cx="2413355" cy="363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26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18086"/>
            <a:ext cx="8280920" cy="1200329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ru-RU" sz="2400" dirty="0" smtClean="0"/>
              <a:t>Как Гоголь называет своего героя? А </a:t>
            </a:r>
            <a:r>
              <a:rPr lang="ru-RU" sz="2400" dirty="0"/>
              <a:t>как вы понимаете это выражение? </a:t>
            </a:r>
            <a:endParaRPr lang="ru-RU" sz="2400" dirty="0" smtClean="0"/>
          </a:p>
          <a:p>
            <a:r>
              <a:rPr lang="ru-RU" sz="2400" dirty="0" smtClean="0"/>
              <a:t>Что </a:t>
            </a:r>
            <a:r>
              <a:rPr lang="ru-RU" sz="2400" dirty="0"/>
              <a:t>такое прореха?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150721"/>
            <a:ext cx="82809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/>
              <a:t>Что же, по вашему, тогда "прореха на человечестве"?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855824"/>
            <a:ext cx="828092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4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Есть </a:t>
            </a:r>
            <a:r>
              <a:rPr lang="ru-RU" sz="2400" dirty="0">
                <a:solidFill>
                  <a:srgbClr val="4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мнение, что Плюшкин - это психически больной человек (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силлогомания</a:t>
            </a:r>
            <a:r>
              <a:rPr lang="ru-RU" sz="2400" dirty="0">
                <a:solidFill>
                  <a:srgbClr val="4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патологическая тяга к собирательству): причиной может быть физическая или душевная травма и прочие изменения в психике. Во времена Гоголя таких людей «не жалели». А мы в XXI веке понимаем это?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01005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Вопросы для </a:t>
            </a:r>
            <a:r>
              <a:rPr lang="ru-RU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anose="03040500020000020004" pitchFamily="66" charset="0"/>
              </a:rPr>
              <a:t>учащихся</a:t>
            </a:r>
            <a:endParaRPr lang="ru-RU" sz="3200" b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8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54868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333333"/>
                </a:solidFill>
                <a:latin typeface="Helvetica Neue"/>
              </a:rPr>
              <a:t>Проверьте себя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19064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1. Прореха на человечестве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Что-то ненормальное, патологическое.</a:t>
            </a:r>
          </a:p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Прореха – 1. Дыра на одежде, порванное место. Карман с прорехой. 2. перенос. Недостаток, упущение (разг.). Прорехи в хозяйстве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320" y="4437112"/>
            <a:ext cx="7362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333333"/>
                </a:solidFill>
                <a:latin typeface="Helvetica Neue"/>
              </a:rPr>
              <a:t>2.Что-то </a:t>
            </a:r>
            <a:r>
              <a:rPr lang="ru-RU" sz="2800" b="1" dirty="0">
                <a:solidFill>
                  <a:srgbClr val="333333"/>
                </a:solidFill>
                <a:latin typeface="Helvetica Neue"/>
              </a:rPr>
              <a:t>ненормальное, патологическое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9403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13299"/>
              </p:ext>
            </p:extLst>
          </p:nvPr>
        </p:nvGraphicFramePr>
        <p:xfrm>
          <a:off x="683568" y="836712"/>
          <a:ext cx="7992888" cy="5504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5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802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Помещик</a:t>
                      </a:r>
                      <a:r>
                        <a:rPr lang="ru-RU" sz="2000" dirty="0">
                          <a:effectLst/>
                        </a:rPr>
                        <a:t>, его отличительная черта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Как </a:t>
                      </a:r>
                      <a:r>
                        <a:rPr lang="ru-RU" sz="2000" dirty="0">
                          <a:effectLst/>
                        </a:rPr>
                        <a:t>эта черта проявляется у Чичикова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52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Манилов </a:t>
                      </a:r>
                      <a:r>
                        <a:rPr lang="ru-RU" sz="2000" dirty="0">
                          <a:effectLst/>
                        </a:rPr>
                        <a:t>– слащавость, приторность, неопределённость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Все </a:t>
                      </a:r>
                      <a:r>
                        <a:rPr lang="ru-RU" sz="2000" dirty="0">
                          <a:effectLst/>
                        </a:rPr>
                        <a:t>жители города признали Чичикова мужчиной приятным во всех отношениях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52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Коробочка </a:t>
                      </a:r>
                      <a:r>
                        <a:rPr lang="ru-RU" sz="2000" dirty="0">
                          <a:effectLst/>
                        </a:rPr>
                        <a:t>– мелочная скаредность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 </a:t>
                      </a:r>
                      <a:r>
                        <a:rPr lang="ru-RU" sz="2000" dirty="0">
                          <a:effectLst/>
                        </a:rPr>
                        <a:t>шкатулке всё разложено с такой же старательной педантичностью, как в комоде Настасьи Петровны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925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Ноздрёв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- самовлюблённость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Желание </a:t>
                      </a:r>
                      <a:r>
                        <a:rPr lang="ru-RU" sz="2000" dirty="0">
                          <a:effectLst/>
                        </a:rPr>
                        <a:t>и умение всем нравиться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352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Собакевич – грубая прижимистость и цинизм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Нет </a:t>
                      </a:r>
                      <a:r>
                        <a:rPr lang="ru-RU" sz="2000" dirty="0">
                          <a:effectLst/>
                        </a:rPr>
                        <a:t>“…никакого прямодушия, ни искренности! Совершенный Собакевич”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286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Плюшкин </a:t>
                      </a:r>
                      <a:r>
                        <a:rPr lang="ru-RU" sz="2000" dirty="0">
                          <a:effectLst/>
                        </a:rPr>
                        <a:t>– собирание ненужных вещей и тщательное их хранение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0" marT="27305" marB="27305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Во </a:t>
                      </a:r>
                      <a:r>
                        <a:rPr lang="ru-RU" sz="2000" dirty="0">
                          <a:effectLst/>
                        </a:rPr>
                        <a:t>время осмотра города оторвал афишу, прочитал, свернул и положил в ларчик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27305" marB="273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737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5" name="Rectangle 3"/>
          <p:cNvSpPr>
            <a:spLocks noChangeArrowheads="1"/>
          </p:cNvSpPr>
          <p:nvPr/>
        </p:nvSpPr>
        <p:spPr bwMode="gray">
          <a:xfrm rot="3419336">
            <a:off x="7815846" y="140740"/>
            <a:ext cx="923925" cy="100330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77251" dir="56773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44837" name="Rectangle 5"/>
          <p:cNvSpPr>
            <a:spLocks noChangeArrowheads="1"/>
          </p:cNvSpPr>
          <p:nvPr/>
        </p:nvSpPr>
        <p:spPr bwMode="gray">
          <a:xfrm rot="3383316">
            <a:off x="7942756" y="1346797"/>
            <a:ext cx="923925" cy="1003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77251" dir="56773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44839" name="Rectangle 7"/>
          <p:cNvSpPr>
            <a:spLocks noChangeArrowheads="1"/>
          </p:cNvSpPr>
          <p:nvPr/>
        </p:nvSpPr>
        <p:spPr bwMode="gray">
          <a:xfrm rot="3419336">
            <a:off x="7883596" y="5210716"/>
            <a:ext cx="923925" cy="1003300"/>
          </a:xfrm>
          <a:prstGeom prst="rect">
            <a:avLst/>
          </a:prstGeom>
          <a:gradFill rotWithShape="1">
            <a:gsLst>
              <a:gs pos="87300">
                <a:schemeClr val="accent6">
                  <a:lumMod val="20000"/>
                  <a:lumOff val="80000"/>
                </a:schemeClr>
              </a:gs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77251" dir="56773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44841" name="Rectangle 9"/>
          <p:cNvSpPr>
            <a:spLocks noChangeArrowheads="1"/>
          </p:cNvSpPr>
          <p:nvPr/>
        </p:nvSpPr>
        <p:spPr bwMode="gray">
          <a:xfrm rot="3419336">
            <a:off x="8010724" y="2586945"/>
            <a:ext cx="923925" cy="1003300"/>
          </a:xfrm>
          <a:prstGeom prst="rect">
            <a:avLst/>
          </a:prstGeom>
          <a:gradFill rotWithShape="1">
            <a:gsLst>
              <a:gs pos="93700">
                <a:schemeClr val="accent2">
                  <a:lumMod val="20000"/>
                  <a:lumOff val="80000"/>
                </a:schemeClr>
              </a:gs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77251" dir="56773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44847" name="Text Box 15"/>
          <p:cNvSpPr txBox="1">
            <a:spLocks noChangeArrowheads="1"/>
          </p:cNvSpPr>
          <p:nvPr/>
        </p:nvSpPr>
        <p:spPr bwMode="auto">
          <a:xfrm>
            <a:off x="591375" y="362561"/>
            <a:ext cx="6767360" cy="769441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rgbClr val="C0C0C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altLang="ru-RU" sz="4400" b="1" dirty="0" smtClean="0">
                <a:solidFill>
                  <a:srgbClr val="C050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rlak" panose="03040500020000020004" pitchFamily="66" charset="0"/>
              </a:rPr>
              <a:t>Шкала «деградации»</a:t>
            </a:r>
            <a:endParaRPr lang="en-US" altLang="ru-RU" sz="4400" b="1" dirty="0">
              <a:solidFill>
                <a:srgbClr val="FAC0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rlak" panose="03040500020000020004" pitchFamily="66" charset="0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gray">
          <a:xfrm rot="3383316">
            <a:off x="8035792" y="3875960"/>
            <a:ext cx="923925" cy="1003300"/>
          </a:xfrm>
          <a:prstGeom prst="rect">
            <a:avLst/>
          </a:pr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77251" dir="567739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1" name="Picture 2" descr="E:\ГИФ Мёртвые души\17 Андреев Владимир Антонович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026" y="-56506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04" y="994880"/>
            <a:ext cx="1222083" cy="143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4" descr="E:\ГИФ Мёртвые души\20 Далькевич Мечислав Михайлович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781" y="2431248"/>
            <a:ext cx="1019947" cy="114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E:\ГИФ Мёртвые души\18 Далькевич Мечислав Михайлович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54" y="3610244"/>
            <a:ext cx="1109967" cy="13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E:\ГИФ Мёртвые души\102 Далькевич Мечислав Михайлович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781" y="4780219"/>
            <a:ext cx="1073353" cy="151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339" y="1132002"/>
            <a:ext cx="68603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Герои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более делаются мертвыми ду­шами, чтобы потом почти совсем окаменеть в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Плюшкине.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А. </a:t>
            </a:r>
            <a:r>
              <a:rPr lang="ru-RU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Воронский</a:t>
            </a:r>
            <a:endParaRPr 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498" y="3575896"/>
            <a:ext cx="6924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ревизские — мертвые души, а все эти Ноздревы, Маниловы и все прочие — вот мертвые души, и мы их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встречаем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каждом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шагу.                                                       А.И. Герцен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7721" y="2564891"/>
            <a:ext cx="338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62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85388" y="2267973"/>
            <a:ext cx="778310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u="sng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Деградация!</a:t>
            </a:r>
            <a:r>
              <a:rPr lang="ru-RU" alt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altLang="ru-RU" sz="2800" dirty="0">
                <a:solidFill>
                  <a:srgbClr val="3B2F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Постепенное ухудшение, приводящее к вырождению.</a:t>
            </a:r>
          </a:p>
        </p:txBody>
      </p:sp>
      <p:sp>
        <p:nvSpPr>
          <p:cNvPr id="94216" name="AutoShape 8"/>
          <p:cNvSpPr>
            <a:spLocks noChangeArrowheads="1"/>
          </p:cNvSpPr>
          <p:nvPr/>
        </p:nvSpPr>
        <p:spPr bwMode="auto">
          <a:xfrm>
            <a:off x="3203848" y="1268760"/>
            <a:ext cx="2592289" cy="405759"/>
          </a:xfrm>
          <a:prstGeom prst="downArrow">
            <a:avLst>
              <a:gd name="adj1" fmla="val 50000"/>
              <a:gd name="adj2" fmla="val 75184"/>
            </a:avLst>
          </a:prstGeom>
          <a:solidFill>
            <a:srgbClr val="D42035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1600" b="0">
              <a:solidFill>
                <a:srgbClr val="0000FF"/>
              </a:solidFill>
              <a:latin typeface="Lucida Console" pitchFamily="49" charset="0"/>
            </a:endParaRP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523076" y="4005064"/>
            <a:ext cx="8153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следования </a:t>
            </a:r>
            <a:r>
              <a:rPr lang="ru-RU" altLang="ru-RU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помещиков </a:t>
            </a:r>
            <a:r>
              <a:rPr lang="ru-RU" alt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неслучаен. Автор выводит некую закономерность, которая приводит  к экономическому и моральному упадку помещичий класс.</a:t>
            </a:r>
          </a:p>
        </p:txBody>
      </p:sp>
    </p:spTree>
    <p:extLst>
      <p:ext uri="{BB962C8B-B14F-4D97-AF65-F5344CB8AC3E}">
        <p14:creationId xmlns:p14="http://schemas.microsoft.com/office/powerpoint/2010/main" val="23359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4" grpId="0"/>
      <p:bldP spid="94216" grpId="0" animBg="1"/>
      <p:bldP spid="942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атьяна\Pictures\Рисуно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im16"/>
          <p:cNvPicPr>
            <a:picLocks noChangeAspect="1" noChangeArrowheads="1"/>
          </p:cNvPicPr>
          <p:nvPr/>
        </p:nvPicPr>
        <p:blipFill>
          <a:blip r:embed="rId3" cstate="email"/>
          <a:srcRect b="55520"/>
          <a:stretch>
            <a:fillRect/>
          </a:stretch>
        </p:blipFill>
        <p:spPr bwMode="auto">
          <a:xfrm>
            <a:off x="285720" y="0"/>
            <a:ext cx="1571636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гоголь-маковский-манилов"/>
          <p:cNvPicPr>
            <a:picLocks noChangeAspect="1" noChangeArrowheads="1"/>
          </p:cNvPicPr>
          <p:nvPr/>
        </p:nvPicPr>
        <p:blipFill>
          <a:blip r:embed="rId4" cstate="email"/>
          <a:srcRect l="10143" t="20208" r="9211" b="46431"/>
          <a:stretch>
            <a:fillRect/>
          </a:stretch>
        </p:blipFill>
        <p:spPr bwMode="auto">
          <a:xfrm>
            <a:off x="285720" y="5143512"/>
            <a:ext cx="1571636" cy="1714488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85720" y="1714488"/>
            <a:ext cx="1571636" cy="1643074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285720" y="3429000"/>
            <a:ext cx="1571636" cy="1643074"/>
          </a:xfrm>
          <a:prstGeom prst="rect">
            <a:avLst/>
          </a:prstGeom>
          <a:noFill/>
        </p:spPr>
      </p:pic>
      <p:pic>
        <p:nvPicPr>
          <p:cNvPr id="9" name="Picture 4" descr="Картинка 45 из 23514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0" y="-1"/>
            <a:ext cx="1928794" cy="6858001"/>
          </a:xfrm>
          <a:prstGeom prst="rect">
            <a:avLst/>
          </a:prstGeom>
          <a:noFill/>
        </p:spPr>
      </p:pic>
      <p:pic>
        <p:nvPicPr>
          <p:cNvPr id="10" name="Picture 5" descr="гоголь-манилов бокл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51520" y="0"/>
            <a:ext cx="1462960" cy="1340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гогль-кор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51520" y="1412777"/>
            <a:ext cx="1462960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5" descr="гоголь-ноздрё1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251520" y="2708921"/>
            <a:ext cx="1462960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5" descr="гоголь-соб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251520" y="4077072"/>
            <a:ext cx="1462960" cy="136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8" descr="гоголь-п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51520" y="5517232"/>
            <a:ext cx="1462960" cy="1340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002928399"/>
              </p:ext>
            </p:extLst>
          </p:nvPr>
        </p:nvGraphicFramePr>
        <p:xfrm>
          <a:off x="1979712" y="0"/>
          <a:ext cx="716428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851920" y="2767280"/>
            <a:ext cx="3456384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450850" algn="ctr"/>
            <a:r>
              <a:rPr lang="ru-RU" sz="1600" b="1" dirty="0">
                <a:solidFill>
                  <a:srgbClr val="482400"/>
                </a:solidFill>
              </a:rPr>
              <a:t>Праздный мечтатель </a:t>
            </a:r>
          </a:p>
          <a:p>
            <a:pPr indent="450850" algn="ctr"/>
            <a:r>
              <a:rPr lang="ru-RU" sz="1600" b="1" dirty="0">
                <a:solidFill>
                  <a:srgbClr val="482400"/>
                </a:solidFill>
              </a:rPr>
              <a:t>Мелочный накопитель </a:t>
            </a:r>
          </a:p>
          <a:p>
            <a:pPr indent="450850" algn="ctr"/>
            <a:r>
              <a:rPr lang="ru-RU" sz="1600" b="1" dirty="0" smtClean="0">
                <a:solidFill>
                  <a:srgbClr val="482400"/>
                </a:solidFill>
              </a:rPr>
              <a:t>Прожигатель </a:t>
            </a:r>
            <a:r>
              <a:rPr lang="ru-RU" sz="1600" b="1" dirty="0">
                <a:solidFill>
                  <a:srgbClr val="482400"/>
                </a:solidFill>
              </a:rPr>
              <a:t>жизни </a:t>
            </a:r>
            <a:endParaRPr lang="ru-RU" sz="1600" b="1" dirty="0" smtClean="0">
              <a:solidFill>
                <a:srgbClr val="482400"/>
              </a:solidFill>
            </a:endParaRPr>
          </a:p>
          <a:p>
            <a:pPr indent="450850" algn="ctr"/>
            <a:r>
              <a:rPr lang="ru-RU" sz="1600" b="1" dirty="0">
                <a:solidFill>
                  <a:srgbClr val="482400"/>
                </a:solidFill>
              </a:rPr>
              <a:t>Кулак-эксплуататор </a:t>
            </a:r>
          </a:p>
          <a:p>
            <a:pPr indent="450850" algn="ctr"/>
            <a:r>
              <a:rPr lang="ru-RU" sz="1600" b="1" dirty="0">
                <a:solidFill>
                  <a:srgbClr val="482400"/>
                </a:solidFill>
              </a:rPr>
              <a:t>Отвратительный скряга </a:t>
            </a:r>
          </a:p>
        </p:txBody>
      </p:sp>
    </p:spTree>
    <p:extLst>
      <p:ext uri="{BB962C8B-B14F-4D97-AF65-F5344CB8AC3E}">
        <p14:creationId xmlns:p14="http://schemas.microsoft.com/office/powerpoint/2010/main" val="15971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1115616" y="1600200"/>
            <a:ext cx="75711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rgbClr val="4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на дом.</a:t>
            </a: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rgbClr val="4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Перечитать 7-10 главы, подготовить ответ на вопрос: «Чем отличается галерея портретов чиновников от галереи портретов помещиков?»</a:t>
            </a:r>
            <a:endParaRPr lang="ru-RU" dirty="0">
              <a:solidFill>
                <a:srgbClr val="4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715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 hidden="1"/>
          <p:cNvSpPr/>
          <p:nvPr/>
        </p:nvSpPr>
        <p:spPr>
          <a:xfrm>
            <a:off x="1619672" y="2996952"/>
            <a:ext cx="6299565" cy="1181745"/>
          </a:xfrm>
          <a:prstGeom prst="rect">
            <a:avLst/>
          </a:prstGeom>
          <a:noFill/>
          <a:ln>
            <a:solidFill>
              <a:srgbClr val="E6B9B8"/>
            </a:solidFill>
          </a:ln>
        </p:spPr>
        <p:txBody>
          <a:bodyPr wrap="none" lIns="91440" tIns="45720" rIns="91440" bIns="45720">
            <a:prstTxWarp prst="textArchUp">
              <a:avLst>
                <a:gd name="adj" fmla="val 1062837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atreshka" panose="02000500030000020004" pitchFamily="2" charset="0"/>
              </a:rPr>
              <a:t>Благодарю</a:t>
            </a:r>
            <a:r>
              <a:rPr lang="ru-RU" sz="5400" b="1" cap="none" spc="50" dirty="0" smtClean="0">
                <a:ln w="11430"/>
                <a:solidFill>
                  <a:srgbClr val="42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treshka" panose="02000500030000020004" pitchFamily="2" charset="0"/>
              </a:rPr>
              <a:t> 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atreshka" panose="02000500030000020004" pitchFamily="2" charset="0"/>
              </a:rPr>
              <a:t>за внимание!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Matreshka" panose="0200050003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2708920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БЛАГОДАРЮ ЗА ВНИМАНИЕ</a:t>
            </a:r>
            <a:endParaRPr lang="ru-RU" sz="3200" b="1" dirty="0"/>
          </a:p>
        </p:txBody>
      </p:sp>
      <p:pic>
        <p:nvPicPr>
          <p:cNvPr id="4098" name="Picture 2" descr="Картинки по запросу цветы на поле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293694"/>
            <a:ext cx="7704856" cy="265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солнце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3168352" cy="20162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074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1325</TotalTime>
  <Words>1169</Words>
  <Application>Microsoft Office PowerPoint</Application>
  <PresentationFormat>Экран (4:3)</PresentationFormat>
  <Paragraphs>137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41" baseType="lpstr">
      <vt:lpstr>Arial</vt:lpstr>
      <vt:lpstr>Arkhive</vt:lpstr>
      <vt:lpstr>BirchCTT</vt:lpstr>
      <vt:lpstr>Burlak</vt:lpstr>
      <vt:lpstr>Calibri</vt:lpstr>
      <vt:lpstr>Georgia</vt:lpstr>
      <vt:lpstr>Helvetica</vt:lpstr>
      <vt:lpstr>Helvetica Neue</vt:lpstr>
      <vt:lpstr>Lucida Console</vt:lpstr>
      <vt:lpstr>Matreshka</vt:lpstr>
      <vt:lpstr>Segoe Script</vt:lpstr>
      <vt:lpstr>Tahoma</vt:lpstr>
      <vt:lpstr>Times New Roman</vt:lpstr>
      <vt:lpstr>Trebuchet MS</vt:lpstr>
      <vt:lpstr>1_Тема Office</vt:lpstr>
      <vt:lpstr>Презентация PowerPoint</vt:lpstr>
      <vt:lpstr>План анализа образов помещиков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Рубан</dc:creator>
  <cp:lastModifiedBy>Лидия Петрова</cp:lastModifiedBy>
  <cp:revision>98</cp:revision>
  <dcterms:created xsi:type="dcterms:W3CDTF">2014-01-29T17:54:47Z</dcterms:created>
  <dcterms:modified xsi:type="dcterms:W3CDTF">2021-01-27T12:42:17Z</dcterms:modified>
</cp:coreProperties>
</file>